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Proxima Nova"/>
      <p:regular r:id="rId15"/>
      <p:bold r:id="rId16"/>
      <p:italic r:id="rId17"/>
      <p:boldItalic r:id="rId18"/>
    </p:embeddedFont>
    <p:embeddedFont>
      <p:font typeface="Dela Gothic One"/>
      <p:regular r:id="rId19"/>
    </p:embeddedFont>
    <p:embeddedFont>
      <p:font typeface="DM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hxTvYORMCdQFZG3qG3TGcKwc96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-regular.fntdata"/><Relationship Id="rId11" Type="http://schemas.openxmlformats.org/officeDocument/2006/relationships/slide" Target="slides/slide7.xml"/><Relationship Id="rId22" Type="http://schemas.openxmlformats.org/officeDocument/2006/relationships/font" Target="fonts/DMSans-italic.fntdata"/><Relationship Id="rId10" Type="http://schemas.openxmlformats.org/officeDocument/2006/relationships/slide" Target="slides/slide6.xml"/><Relationship Id="rId21" Type="http://schemas.openxmlformats.org/officeDocument/2006/relationships/font" Target="fonts/DMSans-bold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DM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10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slide" Target="slides/slide1.xml"/><Relationship Id="rId19" Type="http://schemas.openxmlformats.org/officeDocument/2006/relationships/font" Target="fonts/DelaGothicOne-regular.fntdata"/><Relationship Id="rId6" Type="http://schemas.openxmlformats.org/officeDocument/2006/relationships/slide" Target="slides/slide2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62d3b344d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g362d3b344d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g362d3b344d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2d3b344da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62d3b344da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362d3b344da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758309" y="2363153"/>
            <a:ext cx="7627382" cy="2138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b="0" i="0" lang="en-US" sz="445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Introducción: Funciones en ARM 64 bits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758309" y="4826198"/>
            <a:ext cx="7627382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Las subrutinas son bloques de código reutilizables en ensamblador. Es crucial respetar las convenciones ABI. ARM64 es ampliamente utilizado en móviles y servidores.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2" name="Google Shape;18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"/>
          <p:cNvSpPr/>
          <p:nvPr/>
        </p:nvSpPr>
        <p:spPr>
          <a:xfrm>
            <a:off x="6244709" y="2719507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b="0" i="0" lang="en-US" sz="445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Conclusión y recomendaciones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6244709" y="4469844"/>
            <a:ext cx="7627382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Respetar el ABI asegura compatibilidad con C/C++. Preservar registros y alinear la pila es esencial en ARM64. Usa directivas y comentarios claros para una mejor mantenibilidad.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2d3b344da_0_0"/>
          <p:cNvSpPr/>
          <p:nvPr/>
        </p:nvSpPr>
        <p:spPr>
          <a:xfrm>
            <a:off x="758300" y="1160623"/>
            <a:ext cx="76275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lang="en-US" sz="44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Competencia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362d3b344da_0_0"/>
          <p:cNvSpPr/>
          <p:nvPr/>
        </p:nvSpPr>
        <p:spPr>
          <a:xfrm>
            <a:off x="758300" y="3623671"/>
            <a:ext cx="7627500" cy="1761000"/>
          </a:xfrm>
          <a:prstGeom prst="roundRect">
            <a:avLst>
              <a:gd fmla="val 2641" name="adj"/>
            </a:avLst>
          </a:prstGeom>
          <a:solidFill>
            <a:srgbClr val="46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362d3b344da_0_0"/>
          <p:cNvSpPr/>
          <p:nvPr/>
        </p:nvSpPr>
        <p:spPr>
          <a:xfrm>
            <a:off x="747643" y="2191592"/>
            <a:ext cx="7648800" cy="3445200"/>
          </a:xfrm>
          <a:prstGeom prst="roundRect">
            <a:avLst>
              <a:gd fmla="val 943" name="adj"/>
            </a:avLst>
          </a:prstGeom>
          <a:solidFill>
            <a:srgbClr val="46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362d3b344da_0_0"/>
          <p:cNvSpPr/>
          <p:nvPr/>
        </p:nvSpPr>
        <p:spPr>
          <a:xfrm>
            <a:off x="964218" y="2353993"/>
            <a:ext cx="7215600" cy="31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Consolas"/>
              <a:buNone/>
            </a:pPr>
            <a:r>
              <a:rPr lang="en-US" sz="2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El estudiante desarrolla algoritmos en lenguaje ensamblador ARM, mediante la integración de operaciones aritméticas, lógicas y de control, para resolver problemas computacionales orientado al analisis de datos de sistemas IoT. </a:t>
            </a:r>
            <a:endParaRPr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/>
          <p:nvPr/>
        </p:nvSpPr>
        <p:spPr>
          <a:xfrm>
            <a:off x="758309" y="2232303"/>
            <a:ext cx="12395121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b="0" i="0" lang="en-US" sz="445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Directivas y ensamblador esenciales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758309" y="348650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.text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758309" y="4059317"/>
            <a:ext cx="2881908" cy="173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Esta directiva define la sección de código ejecutable. Aquí reside la lógica principal de la función.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4176474" y="348650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.global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4176474" y="4059317"/>
            <a:ext cx="2881908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Expone la etiqueta (nombre de la función) al enlazador. Permite que otras partes del programa la llamen.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7594640" y="3486507"/>
            <a:ext cx="2881908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.type etiqueta, %function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7594640" y="4415552"/>
            <a:ext cx="2881908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Identifica una etiqueta como una función. Ayuda al enlazador a verificar el tipo de símbolo.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11012805" y="348650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Herramientas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11012805" y="4059317"/>
            <a:ext cx="2881908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Se recomienda usar ensambladores como GNU (as) o LLVM (clang). Son estándar y robustos.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9" name="Google Shape;7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/>
          <p:nvPr/>
        </p:nvSpPr>
        <p:spPr>
          <a:xfrm>
            <a:off x="758309" y="601861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b="0" i="0" lang="en-US" sz="445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Especificaciones ABI en ARM64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758309" y="2352199"/>
            <a:ext cx="487442" cy="487442"/>
          </a:xfrm>
          <a:prstGeom prst="roundRect">
            <a:avLst>
              <a:gd fmla="val 18669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2" name="Google Shape;8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997" y="2382143"/>
            <a:ext cx="342067" cy="42755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"/>
          <p:cNvSpPr/>
          <p:nvPr/>
        </p:nvSpPr>
        <p:spPr>
          <a:xfrm>
            <a:off x="1462326" y="2426613"/>
            <a:ext cx="4699159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Reglas de Interoperabilidad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1462326" y="2912745"/>
            <a:ext cx="6923365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El ABI establece reglas para que diferentes componentes de software funcionen juntos.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758309" y="4039433"/>
            <a:ext cx="487442" cy="487442"/>
          </a:xfrm>
          <a:prstGeom prst="roundRect">
            <a:avLst>
              <a:gd fmla="val 18669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6" name="Google Shape;8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0997" y="4069378"/>
            <a:ext cx="342067" cy="42755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"/>
          <p:cNvSpPr/>
          <p:nvPr/>
        </p:nvSpPr>
        <p:spPr>
          <a:xfrm>
            <a:off x="1462326" y="4113847"/>
            <a:ext cx="3502819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Paso de Argumentos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1462326" y="4599980"/>
            <a:ext cx="6923365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Los primeros ocho argumentos se pasan en los registros x0-x7.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758309" y="5379958"/>
            <a:ext cx="487442" cy="487442"/>
          </a:xfrm>
          <a:prstGeom prst="roundRect">
            <a:avLst>
              <a:gd fmla="val 18669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0" name="Google Shape;9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0997" y="5409902"/>
            <a:ext cx="342067" cy="42755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/>
          <p:nvPr/>
        </p:nvSpPr>
        <p:spPr>
          <a:xfrm>
            <a:off x="1462326" y="5454372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Valor de Retorno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1462326" y="5940504"/>
            <a:ext cx="6923365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Los valores de retorno se almacenan en el registro x0.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758309" y="6720483"/>
            <a:ext cx="487442" cy="487442"/>
          </a:xfrm>
          <a:prstGeom prst="roundRect">
            <a:avLst>
              <a:gd fmla="val 18669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4" name="Google Shape;9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0997" y="6750427"/>
            <a:ext cx="342067" cy="42755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"/>
          <p:cNvSpPr/>
          <p:nvPr/>
        </p:nvSpPr>
        <p:spPr>
          <a:xfrm>
            <a:off x="1462326" y="6794897"/>
            <a:ext cx="392894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Registros Preservados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1462326" y="7281029"/>
            <a:ext cx="6923365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Debes preservar los registros x19-x28, así como fp (x29) y lr (x30).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2" name="Google Shape;10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66866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/>
          <p:nvPr/>
        </p:nvSpPr>
        <p:spPr>
          <a:xfrm>
            <a:off x="747236" y="3425547"/>
            <a:ext cx="13135928" cy="1404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00"/>
              <a:buFont typeface="Dela Gothic One"/>
              <a:buNone/>
            </a:pPr>
            <a:r>
              <a:rPr b="0" i="0" lang="en-US" sz="44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Convención de paso de parámetros y uso de registros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4" name="Google Shape;10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236" y="5187434"/>
            <a:ext cx="533638" cy="5336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/>
          <p:nvPr/>
        </p:nvSpPr>
        <p:spPr>
          <a:xfrm>
            <a:off x="1494353" y="5276850"/>
            <a:ext cx="2336721" cy="350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Argumentos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1494353" y="5755838"/>
            <a:ext cx="2336721" cy="1024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650"/>
              <a:buFont typeface="DM Sans"/>
              <a:buNone/>
            </a:pPr>
            <a:r>
              <a:rPr b="0" i="0" lang="en-US" sz="165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Los argumentos del 1 al 8 se utilizan los registros x0 a x7.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7" name="Google Shape;10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7893" y="5187434"/>
            <a:ext cx="533638" cy="5336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/>
          <p:nvPr/>
        </p:nvSpPr>
        <p:spPr>
          <a:xfrm>
            <a:off x="4845010" y="5276850"/>
            <a:ext cx="2336721" cy="701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Argumentos Extra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4845010" y="6106835"/>
            <a:ext cx="2336721" cy="1024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650"/>
              <a:buFont typeface="DM Sans"/>
              <a:buNone/>
            </a:pPr>
            <a:r>
              <a:rPr b="0" i="0" lang="en-US" sz="165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Si hay más de ocho argumentos, se pasan a través de la pila (stack).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0" name="Google Shape;11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8550" y="5187434"/>
            <a:ext cx="533638" cy="53363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/>
          <p:nvPr/>
        </p:nvSpPr>
        <p:spPr>
          <a:xfrm>
            <a:off x="8195667" y="5276850"/>
            <a:ext cx="2336721" cy="350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Temporales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8195667" y="5755838"/>
            <a:ext cx="2336721" cy="1365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650"/>
              <a:buFont typeface="DM Sans"/>
              <a:buNone/>
            </a:pPr>
            <a:r>
              <a:rPr b="0" i="0" lang="en-US" sz="165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Los registros x0-x7 son temporales y pueden ser sobrescritos en llamadas internas.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3" name="Google Shape;11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99207" y="5187434"/>
            <a:ext cx="533638" cy="53363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/>
          <p:cNvSpPr/>
          <p:nvPr/>
        </p:nvSpPr>
        <p:spPr>
          <a:xfrm>
            <a:off x="11546324" y="5276850"/>
            <a:ext cx="2336840" cy="701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Valores de Retorno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11546324" y="6106835"/>
            <a:ext cx="2336840" cy="1365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650"/>
              <a:buFont typeface="DM Sans"/>
              <a:buNone/>
            </a:pPr>
            <a:r>
              <a:rPr b="0" i="0" lang="en-US" sz="165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Los valores de retorno se pasan en x0. Para tipos largos o punteros, se usa x0 y x1.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/>
          <p:nvPr/>
        </p:nvSpPr>
        <p:spPr>
          <a:xfrm>
            <a:off x="6244709" y="820579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b="0" i="0" lang="en-US" sz="445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Manejo de la pila (stack frame)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3" name="Google Shape;12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4709" y="2570917"/>
            <a:ext cx="1083231" cy="161270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/>
          <p:nvPr/>
        </p:nvSpPr>
        <p:spPr>
          <a:xfrm>
            <a:off x="7652861" y="2787491"/>
            <a:ext cx="3014901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Reservar Espacio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7652861" y="3273623"/>
            <a:ext cx="6219230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Utiliza instrucciones como "stp" y "sub sp, sp, #n" para reservar espacio.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6" name="Google Shape;12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4709" y="4183618"/>
            <a:ext cx="1083231" cy="161270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/>
          <p:nvPr/>
        </p:nvSpPr>
        <p:spPr>
          <a:xfrm>
            <a:off x="7652861" y="4400193"/>
            <a:ext cx="3134916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Guardar Registros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7652861" y="4886325"/>
            <a:ext cx="6219230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Guarda los registros callee-saved con "stp" al entrar. Restáuralos con "ldp" al salir.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9" name="Google Shape;12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4709" y="5796320"/>
            <a:ext cx="1083231" cy="1612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"/>
          <p:cNvSpPr/>
          <p:nvPr/>
        </p:nvSpPr>
        <p:spPr>
          <a:xfrm>
            <a:off x="7652861" y="6012894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en-US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Alineación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7652861" y="6499027"/>
            <a:ext cx="6219230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Asegura que el stack esté alineado a 16 bytes. Esto es antes de cualquier llamada a subrutinas.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/>
          <p:nvPr/>
        </p:nvSpPr>
        <p:spPr>
          <a:xfrm>
            <a:off x="739735" y="581263"/>
            <a:ext cx="13150929" cy="1390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350"/>
              <a:buFont typeface="Dela Gothic One"/>
              <a:buNone/>
            </a:pPr>
            <a:r>
              <a:rPr b="0" i="0" lang="en-US" sz="435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Estructura estándar de una función ARM64</a:t>
            </a:r>
            <a:endParaRPr b="0" i="0" sz="4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739735" y="2394585"/>
            <a:ext cx="1643777" cy="1235273"/>
          </a:xfrm>
          <a:prstGeom prst="roundRect">
            <a:avLst>
              <a:gd fmla="val 7187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9" name="Google Shape;1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034" y="2826425"/>
            <a:ext cx="29718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/>
          <p:nvPr/>
        </p:nvSpPr>
        <p:spPr>
          <a:xfrm>
            <a:off x="2594848" y="2605921"/>
            <a:ext cx="2781181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50"/>
              <a:buFont typeface="Dela Gothic One"/>
              <a:buNone/>
            </a:pPr>
            <a:r>
              <a:rPr b="0" i="0" lang="en-US" sz="21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Prólogo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2594848" y="3080385"/>
            <a:ext cx="5430679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650"/>
              <a:buFont typeface="DM Sans"/>
              <a:buNone/>
            </a:pPr>
            <a:r>
              <a:rPr b="0" i="0" lang="en-US" sz="165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Guarda fp (x29) y lr (x30). Ajusta el puntero de pila (sp).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2489121" y="3620333"/>
            <a:ext cx="11295936" cy="11430"/>
          </a:xfrm>
          <a:prstGeom prst="roundRect">
            <a:avLst>
              <a:gd fmla="val 776716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739735" y="3735467"/>
            <a:ext cx="3287673" cy="1235273"/>
          </a:xfrm>
          <a:prstGeom prst="roundRect">
            <a:avLst>
              <a:gd fmla="val 7187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4" name="Google Shape;14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4922" y="4167307"/>
            <a:ext cx="29718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/>
          <p:nvPr/>
        </p:nvSpPr>
        <p:spPr>
          <a:xfrm>
            <a:off x="4238744" y="3946803"/>
            <a:ext cx="2781181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50"/>
              <a:buFont typeface="Dela Gothic One"/>
              <a:buNone/>
            </a:pPr>
            <a:r>
              <a:rPr b="0" i="0" lang="en-US" sz="21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Cuerpo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4238744" y="4421267"/>
            <a:ext cx="7422594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650"/>
              <a:buFont typeface="DM Sans"/>
              <a:buNone/>
            </a:pPr>
            <a:r>
              <a:rPr b="0" i="0" lang="en-US" sz="165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Contiene la lógica de la función. Utiliza los registros x0-x7 para operaciones.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4133017" y="4961215"/>
            <a:ext cx="9652040" cy="11430"/>
          </a:xfrm>
          <a:prstGeom prst="roundRect">
            <a:avLst>
              <a:gd fmla="val 776716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739735" y="5076349"/>
            <a:ext cx="4931569" cy="1235273"/>
          </a:xfrm>
          <a:prstGeom prst="roundRect">
            <a:avLst>
              <a:gd fmla="val 7187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9" name="Google Shape;14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6930" y="5508188"/>
            <a:ext cx="29718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/>
          <p:nvPr/>
        </p:nvSpPr>
        <p:spPr>
          <a:xfrm>
            <a:off x="5882640" y="5287685"/>
            <a:ext cx="2781181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50"/>
              <a:buFont typeface="Dela Gothic One"/>
              <a:buNone/>
            </a:pPr>
            <a:r>
              <a:rPr b="0" i="0" lang="en-US" sz="21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Epílogo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5882640" y="5762149"/>
            <a:ext cx="5825847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650"/>
              <a:buFont typeface="DM Sans"/>
              <a:buNone/>
            </a:pPr>
            <a:r>
              <a:rPr b="0" i="0" lang="en-US" sz="165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Restaura los registros fp y lr. Recupera el puntero de pila sp.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5776913" y="6302097"/>
            <a:ext cx="8008144" cy="11430"/>
          </a:xfrm>
          <a:prstGeom prst="roundRect">
            <a:avLst>
              <a:gd fmla="val 776716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739735" y="6417231"/>
            <a:ext cx="6575465" cy="1235273"/>
          </a:xfrm>
          <a:prstGeom prst="roundRect">
            <a:avLst>
              <a:gd fmla="val 7187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4" name="Google Shape;15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78818" y="6849070"/>
            <a:ext cx="29718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/>
          <p:nvPr/>
        </p:nvSpPr>
        <p:spPr>
          <a:xfrm>
            <a:off x="7526536" y="6628567"/>
            <a:ext cx="2781181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50"/>
              <a:buFont typeface="Dela Gothic One"/>
              <a:buNone/>
            </a:pPr>
            <a:r>
              <a:rPr b="0" i="0" lang="en-US" sz="21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Retorno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7526536" y="7103031"/>
            <a:ext cx="5135642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650"/>
              <a:buFont typeface="DM Sans"/>
              <a:buNone/>
            </a:pPr>
            <a:r>
              <a:rPr b="0" i="0" lang="en-US" sz="165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La instrucción "ret" finaliza la ejecución de la función.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2" name="Google Shape;1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"/>
          <p:cNvSpPr/>
          <p:nvPr/>
        </p:nvSpPr>
        <p:spPr>
          <a:xfrm>
            <a:off x="758309" y="1160621"/>
            <a:ext cx="7627382" cy="2138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b="0" i="0" lang="en-US" sz="445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Ejemplo: Función suma en ensamblador ARM64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758309" y="3623667"/>
            <a:ext cx="7627382" cy="3445193"/>
          </a:xfrm>
          <a:prstGeom prst="roundRect">
            <a:avLst>
              <a:gd fmla="val 2641" name="adj"/>
            </a:avLst>
          </a:prstGeom>
          <a:solidFill>
            <a:srgbClr val="46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747593" y="3623667"/>
            <a:ext cx="7648813" cy="3445193"/>
          </a:xfrm>
          <a:prstGeom prst="roundRect">
            <a:avLst>
              <a:gd fmla="val 943" name="adj"/>
            </a:avLst>
          </a:prstGeom>
          <a:solidFill>
            <a:srgbClr val="46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964168" y="3786068"/>
            <a:ext cx="7215664" cy="312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Consolas"/>
              <a:buNone/>
            </a:pPr>
            <a:r>
              <a:rPr b="0" i="0" lang="en-US" sz="1700" u="none" cap="none" strike="noStrike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.text</a:t>
            </a:r>
            <a:br>
              <a:rPr b="0" i="0" lang="en-US" sz="1700" u="none" cap="none" strike="noStrike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.global suma</a:t>
            </a:r>
            <a:br>
              <a:rPr b="0" i="0" lang="en-US" sz="1700" u="none" cap="none" strike="noStrike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.type suma, %function</a:t>
            </a:r>
            <a:br>
              <a:rPr b="0" i="0" lang="en-US" sz="1700" u="none" cap="none" strike="noStrike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suma:</a:t>
            </a:r>
            <a:br>
              <a:rPr b="0" i="0" lang="en-US" sz="1700" u="none" cap="none" strike="noStrike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  stp x29, x30, [sp, #-16]!  ; prologo</a:t>
            </a:r>
            <a:br>
              <a:rPr b="0" i="0" lang="en-US" sz="1700" u="none" cap="none" strike="noStrike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  add x0, x0, x1             ; suma x0 + x1 → x0</a:t>
            </a:r>
            <a:br>
              <a:rPr b="0" i="0" lang="en-US" sz="1700" u="none" cap="none" strike="noStrike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  ldp x29, x30, [sp], #16    ; epilogo</a:t>
            </a:r>
            <a:br>
              <a:rPr b="0" i="0" lang="en-US" sz="1700" u="none" cap="none" strike="noStrike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  ret</a:t>
            </a:r>
            <a:br>
              <a:rPr b="0" i="0" lang="en-US" sz="1700" u="none" cap="none" strike="noStrike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2d3b344da_0_10"/>
          <p:cNvSpPr/>
          <p:nvPr/>
        </p:nvSpPr>
        <p:spPr>
          <a:xfrm>
            <a:off x="747650" y="420073"/>
            <a:ext cx="7648800" cy="7485000"/>
          </a:xfrm>
          <a:prstGeom prst="roundRect">
            <a:avLst>
              <a:gd fmla="val 943" name="adj"/>
            </a:avLst>
          </a:prstGeom>
          <a:solidFill>
            <a:srgbClr val="46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3" name="Google Shape;173;g362d3b344da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362d3b344da_0_10"/>
          <p:cNvSpPr/>
          <p:nvPr/>
        </p:nvSpPr>
        <p:spPr>
          <a:xfrm>
            <a:off x="964250" y="797823"/>
            <a:ext cx="76275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lang="en-US" sz="44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Ejercicio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362d3b344da_0_10"/>
          <p:cNvSpPr/>
          <p:nvPr/>
        </p:nvSpPr>
        <p:spPr>
          <a:xfrm>
            <a:off x="758309" y="3203592"/>
            <a:ext cx="7627500" cy="3445200"/>
          </a:xfrm>
          <a:prstGeom prst="roundRect">
            <a:avLst>
              <a:gd fmla="val 2641" name="adj"/>
            </a:avLst>
          </a:prstGeom>
          <a:solidFill>
            <a:srgbClr val="46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362d3b344da_0_10"/>
          <p:cNvSpPr/>
          <p:nvPr/>
        </p:nvSpPr>
        <p:spPr>
          <a:xfrm>
            <a:off x="964250" y="1718530"/>
            <a:ext cx="7215600" cy="52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void bubbleSort(int arr[], int n) {</a:t>
            </a:r>
            <a:endParaRPr sz="1700">
              <a:solidFill>
                <a:srgbClr val="FFE5E5"/>
              </a:solidFill>
              <a:highlight>
                <a:srgbClr val="46070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	int i, j, temp, swapped;</a:t>
            </a:r>
            <a:endParaRPr sz="1700">
              <a:solidFill>
                <a:srgbClr val="FFE5E5"/>
              </a:solidFill>
              <a:highlight>
                <a:srgbClr val="46070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	for (i = 0; i &lt; n - 1; i++) {</a:t>
            </a:r>
            <a:endParaRPr sz="1700">
              <a:solidFill>
                <a:srgbClr val="FFE5E5"/>
              </a:solidFill>
              <a:highlight>
                <a:srgbClr val="46070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    	swapped = 0; </a:t>
            </a:r>
            <a:endParaRPr sz="1700">
              <a:solidFill>
                <a:srgbClr val="FFE5E5"/>
              </a:solidFill>
              <a:highlight>
                <a:srgbClr val="46070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    	for (j = 0; j &lt; n - i - 1; j++) {</a:t>
            </a:r>
            <a:endParaRPr sz="1700">
              <a:solidFill>
                <a:srgbClr val="FFE5E5"/>
              </a:solidFill>
              <a:highlight>
                <a:srgbClr val="46070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        	if (arr[j] &gt; arr[j + 1]) {</a:t>
            </a:r>
            <a:endParaRPr sz="1700">
              <a:solidFill>
                <a:srgbClr val="FFE5E5"/>
              </a:solidFill>
              <a:highlight>
                <a:srgbClr val="46070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            	temp = arr[j];</a:t>
            </a:r>
            <a:endParaRPr sz="1700">
              <a:solidFill>
                <a:srgbClr val="FFE5E5"/>
              </a:solidFill>
              <a:highlight>
                <a:srgbClr val="46070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            	arr[j] = arr[j + 1];</a:t>
            </a:r>
            <a:endParaRPr sz="1700">
              <a:solidFill>
                <a:srgbClr val="FFE5E5"/>
              </a:solidFill>
              <a:highlight>
                <a:srgbClr val="46070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            	arr[j + 1] = temp;</a:t>
            </a:r>
            <a:endParaRPr sz="1700">
              <a:solidFill>
                <a:srgbClr val="FFE5E5"/>
              </a:solidFill>
              <a:highlight>
                <a:srgbClr val="46070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            	swapped = 1;</a:t>
            </a:r>
            <a:endParaRPr sz="1700">
              <a:solidFill>
                <a:srgbClr val="FFE5E5"/>
              </a:solidFill>
              <a:highlight>
                <a:srgbClr val="46070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        	}</a:t>
            </a:r>
            <a:endParaRPr sz="1700">
              <a:solidFill>
                <a:srgbClr val="FFE5E5"/>
              </a:solidFill>
              <a:highlight>
                <a:srgbClr val="46070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    	}</a:t>
            </a:r>
            <a:endParaRPr sz="1700">
              <a:solidFill>
                <a:srgbClr val="FFE5E5"/>
              </a:solidFill>
              <a:highlight>
                <a:srgbClr val="46070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    	if (swapped == 0)</a:t>
            </a:r>
            <a:endParaRPr sz="1700">
              <a:solidFill>
                <a:srgbClr val="FFE5E5"/>
              </a:solidFill>
              <a:highlight>
                <a:srgbClr val="46070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        	break;</a:t>
            </a:r>
            <a:endParaRPr sz="1700">
              <a:solidFill>
                <a:srgbClr val="FFE5E5"/>
              </a:solidFill>
              <a:highlight>
                <a:srgbClr val="46070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Consolas"/>
              <a:buNone/>
            </a:pPr>
            <a:r>
              <a:rPr lang="en-US" sz="1700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  <a:br>
              <a:rPr b="0" i="0" lang="en-US" sz="1700" u="none" cap="none" strike="noStrike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